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3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4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4" y="6000750"/>
            <a:ext cx="2066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692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ligh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775"/>
            <a:ext cx="246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9" y="2837824"/>
            <a:ext cx="8031428" cy="507832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063" y="3430323"/>
            <a:ext cx="7690116" cy="323165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300" baseline="0">
                <a:solidFill>
                  <a:schemeClr val="bg1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420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ligh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775"/>
            <a:ext cx="246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749" y="2837824"/>
            <a:ext cx="8031428" cy="507832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1063" y="3430323"/>
            <a:ext cx="7690116" cy="323165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300" baseline="0">
                <a:solidFill>
                  <a:schemeClr val="bg1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538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altern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ueband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812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ilverlight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6" y="6053144"/>
            <a:ext cx="13795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6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39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Express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ueband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9144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6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2768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MSne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ueband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812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Snet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8" y="6067425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6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524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ASPne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ueband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812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SPnet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7" y="6069013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6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555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_VisualStudi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ueband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812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isualstudio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6122988"/>
            <a:ext cx="18272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6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581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ueband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812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ilverlight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6" y="6053144"/>
            <a:ext cx="13795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2334762" algn="l"/>
              </a:tabLs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838" y="1203856"/>
            <a:ext cx="4019021" cy="1991314"/>
          </a:xfrm>
        </p:spPr>
        <p:txBody>
          <a:bodyPr/>
          <a:lstStyle>
            <a:lvl1pPr marL="289697" indent="-289697">
              <a:lnSpc>
                <a:spcPct val="90000"/>
              </a:lnSpc>
              <a:buFont typeface="Arial" pitchFamily="34" charset="0"/>
              <a:buChar char="•"/>
              <a:defRPr sz="2300"/>
            </a:lvl1pPr>
            <a:lvl2pPr marL="519865" indent="-230169">
              <a:lnSpc>
                <a:spcPct val="90000"/>
              </a:lnSpc>
              <a:buFont typeface="Arial" pitchFamily="34" charset="0"/>
              <a:buChar char="•"/>
              <a:defRPr sz="2000"/>
            </a:lvl2pPr>
            <a:lvl3pPr marL="761940" indent="-242074">
              <a:lnSpc>
                <a:spcPct val="90000"/>
              </a:lnSpc>
              <a:buFont typeface="Arial" pitchFamily="34" charset="0"/>
              <a:buChar char="•"/>
              <a:defRPr sz="2000"/>
            </a:lvl3pPr>
            <a:lvl4pPr marL="1004014" indent="-242074">
              <a:lnSpc>
                <a:spcPct val="90000"/>
              </a:lnSpc>
              <a:buFont typeface="Arial" pitchFamily="34" charset="0"/>
              <a:buChar char="•"/>
              <a:defRPr sz="2000"/>
            </a:lvl4pPr>
            <a:lvl5pPr marL="1234182" indent="-230169">
              <a:lnSpc>
                <a:spcPct val="90000"/>
              </a:lnSpc>
              <a:buFont typeface="Arial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890" y="1203856"/>
            <a:ext cx="4020343" cy="1991314"/>
          </a:xfrm>
        </p:spPr>
        <p:txBody>
          <a:bodyPr/>
          <a:lstStyle>
            <a:lvl1pPr marL="289697" indent="-289697">
              <a:lnSpc>
                <a:spcPct val="90000"/>
              </a:lnSpc>
              <a:buFont typeface="Arial" pitchFamily="34" charset="0"/>
              <a:buChar char="•"/>
              <a:defRPr sz="2300"/>
            </a:lvl1pPr>
            <a:lvl2pPr marL="519865" indent="-230169">
              <a:lnSpc>
                <a:spcPct val="90000"/>
              </a:lnSpc>
              <a:buFont typeface="Arial" pitchFamily="34" charset="0"/>
              <a:buChar char="•"/>
              <a:defRPr sz="2000"/>
            </a:lvl2pPr>
            <a:lvl3pPr marL="761940" indent="-242074">
              <a:lnSpc>
                <a:spcPct val="90000"/>
              </a:lnSpc>
              <a:buFont typeface="Arial" pitchFamily="34" charset="0"/>
              <a:buChar char="•"/>
              <a:defRPr sz="2000"/>
            </a:lvl3pPr>
            <a:lvl4pPr marL="1004014" indent="-242074">
              <a:lnSpc>
                <a:spcPct val="90000"/>
              </a:lnSpc>
              <a:buFont typeface="Arial" pitchFamily="34" charset="0"/>
              <a:buChar char="•"/>
              <a:defRPr sz="2000"/>
            </a:lvl4pPr>
            <a:lvl5pPr marL="1234182" indent="-230169">
              <a:lnSpc>
                <a:spcPct val="90000"/>
              </a:lnSpc>
              <a:buFont typeface="Arial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9471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ilverligh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6" y="6053144"/>
            <a:ext cx="13795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857609"/>
            <a:ext cx="3997854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0" baseline="0">
                <a:latin typeface="+mn-lt"/>
              </a:defRPr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838" y="1597218"/>
            <a:ext cx="4019021" cy="1855893"/>
          </a:xfrm>
        </p:spPr>
        <p:txBody>
          <a:bodyPr/>
          <a:lstStyle>
            <a:lvl1pPr marL="281759" indent="-281759">
              <a:buFont typeface="Arial" pitchFamily="34" charset="0"/>
              <a:buChar char="•"/>
              <a:defRPr sz="2300"/>
            </a:lvl1pPr>
            <a:lvl2pPr marL="562196" indent="-265885">
              <a:buFont typeface="Arial" pitchFamily="34" charset="0"/>
              <a:buChar char="•"/>
              <a:defRPr sz="2000"/>
            </a:lvl2pPr>
            <a:lvl3pPr marL="813529" indent="-243397">
              <a:buFont typeface="Arial" pitchFamily="34" charset="0"/>
              <a:buChar char="•"/>
              <a:defRPr sz="1800"/>
            </a:lvl3pPr>
            <a:lvl4pPr marL="1050312" indent="-228847">
              <a:buFont typeface="Arial" pitchFamily="34" charset="0"/>
              <a:buChar char="•"/>
              <a:defRPr sz="1700"/>
            </a:lvl4pPr>
            <a:lvl5pPr marL="1279159" indent="-206358">
              <a:buFont typeface="Arial" pitchFamily="34" charset="0"/>
              <a:buChar char="•"/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5891" y="857609"/>
            <a:ext cx="4020343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0">
                <a:latin typeface="+mn-lt"/>
              </a:defRPr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891" y="1597218"/>
            <a:ext cx="4020343" cy="1855893"/>
          </a:xfrm>
        </p:spPr>
        <p:txBody>
          <a:bodyPr/>
          <a:lstStyle>
            <a:lvl1pPr marL="296309" indent="-296309">
              <a:buFont typeface="Arial" pitchFamily="34" charset="0"/>
              <a:buChar char="•"/>
              <a:defRPr sz="2300"/>
            </a:lvl1pPr>
            <a:lvl2pPr marL="570132" indent="-273822">
              <a:buFont typeface="Arial" pitchFamily="34" charset="0"/>
              <a:buChar char="•"/>
              <a:defRPr sz="2000"/>
            </a:lvl2pPr>
            <a:lvl3pPr marL="821466" indent="-244720">
              <a:buFont typeface="Arial" pitchFamily="34" charset="0"/>
              <a:buChar char="•"/>
              <a:defRPr sz="1800"/>
            </a:lvl3pPr>
            <a:lvl4pPr marL="1050312" indent="-236784">
              <a:buFont typeface="Arial" pitchFamily="34" charset="0"/>
              <a:buChar char="•"/>
              <a:defRPr sz="1700"/>
            </a:lvl4pPr>
            <a:lvl5pPr marL="1279159" indent="-220910">
              <a:buFont typeface="Arial" pitchFamily="34" charset="0"/>
              <a:buChar char="•"/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806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lueband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812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ilverlight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6" y="6053144"/>
            <a:ext cx="13795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29163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4" y="6076950"/>
            <a:ext cx="2066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0594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4" y="6000750"/>
            <a:ext cx="2066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294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ligh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4"/>
          <a:stretch>
            <a:fillRect/>
          </a:stretch>
        </p:blipFill>
        <p:spPr bwMode="auto">
          <a:xfrm>
            <a:off x="198438" y="231775"/>
            <a:ext cx="2647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9" y="2837824"/>
            <a:ext cx="8031428" cy="507832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063" y="3430328"/>
            <a:ext cx="7690116" cy="318549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300" baseline="0">
                <a:solidFill>
                  <a:schemeClr val="bg1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9736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167276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8911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167276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" y="6238882"/>
            <a:ext cx="9144001" cy="619125"/>
          </a:xfrm>
          <a:solidFill>
            <a:srgbClr val="FFFF99"/>
          </a:solidFill>
        </p:spPr>
        <p:txBody>
          <a:bodyPr lIns="152388" tIns="76194" rIns="152388" bIns="76194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1595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7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7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1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6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0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3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F2478-6E3D-4FB0-952F-0ECEC193E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2019-9-6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8A812-E1C8-4126-9B2A-FC285C0ED7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068763-6189-4B12-897C-88F5832E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636588"/>
            <a:ext cx="8382000" cy="5080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One Column Text Page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03325"/>
            <a:ext cx="83820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&lt;Insert First Level Text&gt;</a:t>
            </a:r>
          </a:p>
          <a:p>
            <a:pPr lvl="1"/>
            <a:r>
              <a:rPr lang="en-US" altLang="zh-CN" smtClean="0"/>
              <a:t>&lt;Insert Second Level Text&gt;</a:t>
            </a:r>
          </a:p>
          <a:p>
            <a:pPr lvl="2"/>
            <a:r>
              <a:rPr lang="en-US" altLang="zh-CN" smtClean="0"/>
              <a:t>&lt;Insert Third Level Text&gt;</a:t>
            </a:r>
          </a:p>
          <a:p>
            <a:pPr lvl="3"/>
            <a:r>
              <a:rPr lang="en-US" altLang="zh-CN" smtClean="0"/>
              <a:t>&lt;Insert Fourth Level Text&gt;</a:t>
            </a:r>
          </a:p>
          <a:p>
            <a:pPr lvl="4"/>
            <a:r>
              <a:rPr lang="en-US" altLang="zh-CN" smtClean="0"/>
              <a:t>&lt;Insert Fifth Level Text&gt;</a:t>
            </a:r>
          </a:p>
        </p:txBody>
      </p:sp>
    </p:spTree>
    <p:extLst>
      <p:ext uri="{BB962C8B-B14F-4D97-AF65-F5344CB8AC3E}">
        <p14:creationId xmlns:p14="http://schemas.microsoft.com/office/powerpoint/2010/main" val="646824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>
    <p:random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700" kern="1200" spc="-125" dirty="0">
          <a:ln w="3175">
            <a:noFill/>
          </a:ln>
          <a:solidFill>
            <a:schemeClr val="bg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9pPr>
    </p:titleStyle>
    <p:bodyStyle>
      <a:lvl1pPr marL="288925" indent="-2889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519113" indent="-2286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+mn-cs"/>
        </a:defRPr>
      </a:lvl2pPr>
      <a:lvl3pPr marL="712788" indent="-1920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+mn-cs"/>
        </a:defRPr>
      </a:lvl3pPr>
      <a:lvl4pPr marL="954088" indent="-2413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+mn-cs"/>
        </a:defRPr>
      </a:lvl4pPr>
      <a:lvl5pPr marL="1184275" indent="-2286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5360" y="1930403"/>
            <a:ext cx="77731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漫谈中国的水文地理研究</a:t>
            </a:r>
            <a:endParaRPr lang="en-US" altLang="zh-CN" sz="6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6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6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刘昌明</a:t>
            </a:r>
          </a:p>
        </p:txBody>
      </p:sp>
    </p:spTree>
    <p:extLst>
      <p:ext uri="{BB962C8B-B14F-4D97-AF65-F5344CB8AC3E}">
        <p14:creationId xmlns:p14="http://schemas.microsoft.com/office/powerpoint/2010/main" val="8241979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94317" y="1293571"/>
            <a:ext cx="5132335" cy="1107996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zh-CN" altLang="en-US" sz="4000" b="1" dirty="0" smtClean="0">
                <a:ln>
                  <a:noFill/>
                </a:ln>
                <a:solidFill>
                  <a:srgbClr val="0000FF"/>
                </a:solidFill>
                <a:ea typeface="黑体" panose="02010609060101010101" pitchFamily="49" charset="-122"/>
              </a:rPr>
              <a:t>黄秉维论地理学与陆地表层系统研究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4294967295"/>
          </p:nvPr>
        </p:nvSpPr>
        <p:spPr>
          <a:xfrm>
            <a:off x="1385888" y="3068640"/>
            <a:ext cx="6172200" cy="364407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研究地球表层自然要素与人文要素相互作用及其形成演化的特征、结构、格局、过程、地域分异与人地关系等。是一门复杂学科体系的总称。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与钱学森的思想相同，均非二元论，统一自然要素与人文要素的研究，含人地关系。</a:t>
            </a:r>
          </a:p>
        </p:txBody>
      </p:sp>
      <p:pic>
        <p:nvPicPr>
          <p:cNvPr id="135172" name="Picture 4" descr="黄秉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2" y="404813"/>
            <a:ext cx="1497806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95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image-huang pinwei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15890"/>
            <a:ext cx="3838575" cy="66690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758056" y="2565400"/>
            <a:ext cx="3065516" cy="230832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黄秉维院士的陆地表层系统科学学术思想图解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6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86636" y="992866"/>
            <a:ext cx="5393836" cy="13295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zh-CN" altLang="en-US" sz="4800" b="1" dirty="0" smtClean="0">
                <a:ln>
                  <a:noFill/>
                </a:ln>
                <a:solidFill>
                  <a:srgbClr val="0000FF"/>
                </a:solidFill>
                <a:ea typeface="黑体" panose="02010609060101010101" pitchFamily="49" charset="-122"/>
              </a:rPr>
              <a:t>黄秉维论地球表层系统科学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4294967295"/>
          </p:nvPr>
        </p:nvSpPr>
        <p:spPr>
          <a:xfrm>
            <a:off x="893138" y="3068638"/>
            <a:ext cx="7416209" cy="409958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研究地球表层自然要素与人文要素相互作用及其形成演化的特征、结构、格局、过程、地域分异与人地关系等。是一门复杂学科体系的总称。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与钱学森的思想相同，均非二元论，统一自然要素与人文要素的研究，含人地关系。</a:t>
            </a:r>
          </a:p>
        </p:txBody>
      </p:sp>
      <p:pic>
        <p:nvPicPr>
          <p:cNvPr id="135172" name="Picture 4" descr="黄秉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2" y="404813"/>
            <a:ext cx="1497806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2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66" y="1444924"/>
            <a:ext cx="4107656" cy="4343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99" y="979954"/>
            <a:ext cx="1385436" cy="281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1131" y="3790457"/>
            <a:ext cx="3617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提出了</a:t>
            </a:r>
            <a:r>
              <a:rPr lang="en-US" altLang="zh-CN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关于地球表层系统观的“五元系统论”。推动水文学研究的地球系统科学方向</a:t>
            </a:r>
            <a:r>
              <a:rPr lang="en-US" altLang="zh-CN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华世乾</a:t>
            </a: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贡献。</a:t>
            </a:r>
          </a:p>
        </p:txBody>
      </p:sp>
    </p:spTree>
    <p:extLst>
      <p:ext uri="{BB962C8B-B14F-4D97-AF65-F5344CB8AC3E}">
        <p14:creationId xmlns:p14="http://schemas.microsoft.com/office/powerpoint/2010/main" val="10102388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11" y="1778696"/>
            <a:ext cx="73089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三、水文地理专业委员会昆明学术年会的回眸：黄万里与张永平的争论</a:t>
            </a:r>
          </a:p>
        </p:txBody>
      </p:sp>
    </p:spTree>
    <p:extLst>
      <p:ext uri="{BB962C8B-B14F-4D97-AF65-F5344CB8AC3E}">
        <p14:creationId xmlns:p14="http://schemas.microsoft.com/office/powerpoint/2010/main" val="4690184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ss0.bdstatic.com/-4o3dSag_xI4khGkpoWK1HF6hhy/baike/crop%3D16%2C0%2C567%2C375%3Bc0%3Dbaike80%2C5%2C5%2C80%2C26/sign=07af982126dda3cc1fabe2603cd80f2d/4ec2d5628535e5ddab88a4617ec6a7efcf1b6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7" y="713985"/>
            <a:ext cx="3396478" cy="32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984253" y="1194469"/>
            <a:ext cx="4574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黄万里教授（</a:t>
            </a:r>
            <a:r>
              <a:rPr lang="en-US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1911-2001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）与中国地理学会水文（地理）专业委员会。</a:t>
            </a:r>
            <a:r>
              <a:rPr lang="en-US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1980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年代参与活动</a:t>
            </a:r>
            <a:endParaRPr lang="en-US" altLang="zh-CN" sz="3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2865" y="5223353"/>
            <a:ext cx="457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68" y="4069191"/>
            <a:ext cx="7994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黄万里教授与张永平教授关于“水文”和“水资源”的“大小”问题？实际涉及今后水文研究发展的风险问题：黄是强调水文理论研究的无穷，张是看到水文应用的广阔。</a:t>
            </a:r>
          </a:p>
        </p:txBody>
      </p:sp>
    </p:spTree>
    <p:extLst>
      <p:ext uri="{BB962C8B-B14F-4D97-AF65-F5344CB8AC3E}">
        <p14:creationId xmlns:p14="http://schemas.microsoft.com/office/powerpoint/2010/main" val="37381796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929" y="2678972"/>
            <a:ext cx="77974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四、前瞻：</a:t>
            </a:r>
            <a:endParaRPr lang="en-US" altLang="zh-CN" sz="4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未来水文重点研究是什么？</a:t>
            </a:r>
            <a:endParaRPr lang="en-US" altLang="zh-CN" sz="40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Clr>
                <a:srgbClr val="C00000"/>
              </a:buClr>
            </a:pPr>
            <a:endParaRPr lang="en-US" altLang="zh-CN" sz="4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Ø"/>
            </a:pPr>
            <a:endParaRPr lang="en-US" altLang="zh-CN" sz="4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4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4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52453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3"/>
          <p:cNvGrpSpPr>
            <a:grpSpLocks/>
          </p:cNvGrpSpPr>
          <p:nvPr/>
        </p:nvGrpSpPr>
        <p:grpSpPr bwMode="auto">
          <a:xfrm>
            <a:off x="1228060" y="152400"/>
            <a:ext cx="6087140" cy="6681788"/>
            <a:chOff x="113669" y="152400"/>
            <a:chExt cx="8115931" cy="6681788"/>
          </a:xfrm>
        </p:grpSpPr>
        <p:pic>
          <p:nvPicPr>
            <p:cNvPr id="50179" name="Picture 2" descr="bg20080215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052513"/>
              <a:ext cx="6697662" cy="57816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0180" name="Rectangle 3"/>
            <p:cNvSpPr>
              <a:spLocks noChangeArrowheads="1"/>
            </p:cNvSpPr>
            <p:nvPr/>
          </p:nvSpPr>
          <p:spPr bwMode="auto">
            <a:xfrm>
              <a:off x="113669" y="263455"/>
              <a:ext cx="6377866" cy="978729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zh-CN" altLang="en-US" sz="3200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注意到人类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世研究的</a:t>
              </a:r>
              <a:r>
                <a:rPr lang="zh-CN" altLang="en-US" sz="3200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水文重要命题</a:t>
              </a:r>
              <a:endPara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="" xmlns:a16="http://schemas.microsoft.com/office/drawing/2014/main" id="{74644CEA-E9B6-482D-BA61-0913E2124853}"/>
                </a:ext>
              </a:extLst>
            </p:cNvPr>
            <p:cNvSpPr/>
            <p:nvPr/>
          </p:nvSpPr>
          <p:spPr bwMode="auto">
            <a:xfrm>
              <a:off x="7010400" y="764381"/>
              <a:ext cx="762000" cy="5865019"/>
            </a:xfrm>
            <a:prstGeom prst="ellipse">
              <a:avLst/>
            </a:prstGeom>
            <a:noFill/>
            <a:ln>
              <a:solidFill>
                <a:srgbClr val="A50021"/>
              </a:solidFill>
              <a:prstDash val="lgDash"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184" name="TextBox 2"/>
            <p:cNvSpPr txBox="1">
              <a:spLocks noChangeArrowheads="1"/>
            </p:cNvSpPr>
            <p:nvPr/>
          </p:nvSpPr>
          <p:spPr bwMode="auto">
            <a:xfrm>
              <a:off x="6705600" y="152400"/>
              <a:ext cx="1524000" cy="70788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GREAT CHANGES</a:t>
              </a:r>
              <a:endPara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84953" y="1095119"/>
            <a:ext cx="181019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47E3F">
                    <a:lumMod val="50000"/>
                  </a:srgbClr>
                </a:solidFill>
                <a:latin typeface="黑体" pitchFamily="49" charset="-122"/>
                <a:ea typeface="黑体" pitchFamily="49" charset="-122"/>
              </a:rPr>
              <a:t>可以回眸的故事太多了，时间有限，不再展开；</a:t>
            </a:r>
            <a:endParaRPr lang="en-US" altLang="zh-CN" sz="3600" b="1" dirty="0">
              <a:solidFill>
                <a:srgbClr val="F47E3F">
                  <a:lumMod val="50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>
                <a:solidFill>
                  <a:srgbClr val="F47E3F">
                    <a:lumMod val="50000"/>
                  </a:srgbClr>
                </a:solidFill>
                <a:latin typeface="黑体" pitchFamily="49" charset="-122"/>
                <a:ea typeface="黑体" pitchFamily="49" charset="-122"/>
              </a:rPr>
              <a:t>结论部分也留给各位同行回答。</a:t>
            </a:r>
          </a:p>
        </p:txBody>
      </p:sp>
    </p:spTree>
    <p:extLst>
      <p:ext uri="{BB962C8B-B14F-4D97-AF65-F5344CB8AC3E}">
        <p14:creationId xmlns:p14="http://schemas.microsoft.com/office/powerpoint/2010/main" val="2332857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366" y="1467293"/>
            <a:ext cx="7599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我来交个白卷，回答者得</a:t>
            </a:r>
            <a:r>
              <a:rPr lang="en-US" altLang="zh-CN" sz="5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sz="5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分。</a:t>
            </a:r>
            <a:endParaRPr lang="en-US" altLang="zh-CN" sz="54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5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5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谢谢大家的宝贵时间！</a:t>
            </a:r>
          </a:p>
        </p:txBody>
      </p:sp>
    </p:spTree>
    <p:extLst>
      <p:ext uri="{BB962C8B-B14F-4D97-AF65-F5344CB8AC3E}">
        <p14:creationId xmlns:p14="http://schemas.microsoft.com/office/powerpoint/2010/main" val="36804873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279" y="2642992"/>
            <a:ext cx="6538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一、新中国成立初期，竺可桢副院长与黄秉维所长引领发展</a:t>
            </a:r>
          </a:p>
        </p:txBody>
      </p:sp>
    </p:spTree>
    <p:extLst>
      <p:ext uri="{BB962C8B-B14F-4D97-AF65-F5344CB8AC3E}">
        <p14:creationId xmlns:p14="http://schemas.microsoft.com/office/powerpoint/2010/main" val="11177315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43201" y="685800"/>
            <a:ext cx="6068860" cy="1565044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zh-CN" altLang="en-US" b="1" dirty="0" smtClean="0">
                <a:ln>
                  <a:noFill/>
                </a:ln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竺可桢</a:t>
            </a:r>
            <a:r>
              <a:rPr altLang="zh-CN" b="1" dirty="0" smtClean="0">
                <a:ln>
                  <a:noFill/>
                </a:ln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altLang="zh-CN" sz="3900" b="1" dirty="0">
                <a:ln>
                  <a:noFill/>
                </a:ln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1890</a:t>
            </a:r>
            <a:r>
              <a:rPr lang="zh-CN" altLang="en-US" sz="3900" b="1" dirty="0">
                <a:ln>
                  <a:noFill/>
                </a:ln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－</a:t>
            </a:r>
            <a:r>
              <a:rPr altLang="zh-CN" sz="3900" b="1" dirty="0">
                <a:ln>
                  <a:noFill/>
                </a:ln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1974</a:t>
            </a:r>
            <a:r>
              <a:rPr altLang="zh-CN" b="1" dirty="0" smtClean="0">
                <a:ln>
                  <a:noFill/>
                </a:ln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b="1" dirty="0" smtClean="0">
                <a:ln>
                  <a:noFill/>
                </a:ln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倡导：                                               地理学水文研究，同时倡导为农业服务</a:t>
            </a:r>
            <a:r>
              <a:rPr altLang="zh-CN" b="1" dirty="0" smtClean="0">
                <a:ln>
                  <a:noFill/>
                </a:ln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b="1" dirty="0" smtClean="0">
              <a:ln>
                <a:noFill/>
              </a:ln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1187" name="Rectangle 3"/>
          <p:cNvSpPr>
            <a:spLocks noGrp="1"/>
          </p:cNvSpPr>
          <p:nvPr>
            <p:ph type="body" idx="4294967295"/>
          </p:nvPr>
        </p:nvSpPr>
        <p:spPr>
          <a:xfrm>
            <a:off x="469726" y="2266955"/>
            <a:ext cx="8295362" cy="4481227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竺可桢院士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1958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年提出：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定性与定量结合，用最新的科学成就与仪器设备把地理学武装起来；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利用尖端与先进技术来占领阵地。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在科学院建立地理学所，从一开始就十分重视为农业服务的方向。并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强调水的研究，包括：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高山融冰化雪，增加灌溉水源；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农田供水平衡和水盐动态规律研究；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沙漠及干旱地区的改造和利用；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旱涝变化规律的研究；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为农业生产服务的各级自然区划和农业区划；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土地资源和自然条件的农业评价与其合理利用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农业生产合理布局等重大研究课题等等</a:t>
            </a:r>
          </a:p>
        </p:txBody>
      </p:sp>
      <p:pic>
        <p:nvPicPr>
          <p:cNvPr id="221188" name="Picture 4" descr="647912d7263d09e2a144df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228600"/>
            <a:ext cx="99417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66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68045" y="944179"/>
            <a:ext cx="5815208" cy="1182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700" kern="1200" spc="-125" dirty="0">
                <a:ln w="3175"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zh-CN" altLang="en-US" sz="4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黄秉维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院士</a:t>
            </a:r>
            <a:r>
              <a:rPr lang="zh-CN" altLang="en-US" sz="4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altLang="zh-CN" sz="4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1913-2000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）有关水文研究的学术思想</a:t>
            </a:r>
            <a:endParaRPr lang="zh-CN" altLang="en-US" sz="44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61581" y="2939359"/>
            <a:ext cx="7647140" cy="379560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>
            <a:lvl1pPr marL="288925" indent="-28892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19113" indent="-22860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712788" indent="-1920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954088" indent="-24130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184275" indent="-22860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47E3F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大搞水平衡，攻破蒸发关</a:t>
            </a:r>
            <a:r>
              <a:rPr lang="zh-CN" altLang="en-US" sz="3200" b="1" dirty="0" smtClean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”，（水热平衡 </a:t>
            </a:r>
            <a:r>
              <a:rPr lang="en-US" altLang="zh-CN" sz="3600" b="1" dirty="0" smtClean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+</a:t>
            </a:r>
            <a:r>
              <a:rPr lang="en-US" altLang="zh-CN" sz="3200" b="1" dirty="0" smtClean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景观地球化学 </a:t>
            </a:r>
            <a:r>
              <a:rPr lang="en-US" altLang="zh-CN" sz="3600" b="1" dirty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+</a:t>
            </a:r>
            <a:r>
              <a:rPr lang="en-US" altLang="zh-CN" sz="3200" b="1" dirty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生物地理群落</a:t>
            </a:r>
            <a:r>
              <a:rPr lang="zh-CN" altLang="en-US" sz="3200" b="1" dirty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）</a:t>
            </a:r>
            <a:r>
              <a:rPr lang="zh-CN" altLang="en-US" sz="3200" b="1" dirty="0" smtClean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。</a:t>
            </a:r>
            <a:endParaRPr lang="en-US" altLang="zh-CN" sz="3200" b="1" dirty="0" smtClean="0">
              <a:solidFill>
                <a:srgbClr val="080808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“生态环境”一词是五届人大由常委黄秉维先生在讨论宪法修改时提出的。</a:t>
            </a:r>
            <a:r>
              <a:rPr lang="zh-CN" altLang="en-US" sz="3200" b="1" dirty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他认为“生态平衡”有不同效应，生态平衡提法不妥，并建议把宪法中的“生态平衡”</a:t>
            </a:r>
            <a:r>
              <a:rPr lang="zh-CN" altLang="en-US" sz="32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latin typeface="Segoe Light"/>
                <a:ea typeface="黑体" panose="02010609060101010101" pitchFamily="49" charset="-122"/>
              </a:rPr>
              <a:t>改为“生态环境”，被会议采纳使用</a:t>
            </a:r>
            <a:r>
              <a:rPr lang="zh-CN" altLang="en-US" sz="3200" b="1" dirty="0">
                <a:solidFill>
                  <a:srgbClr val="080808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3200" b="1" dirty="0">
              <a:solidFill>
                <a:srgbClr val="080808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zh-CN" altLang="en-US" sz="3200" b="1" dirty="0">
              <a:solidFill>
                <a:srgbClr val="0000FF"/>
              </a:solidFill>
              <a:latin typeface="Segoe Light"/>
              <a:ea typeface="黑体" panose="02010609060101010101" pitchFamily="49" charset="-122"/>
            </a:endParaRPr>
          </a:p>
        </p:txBody>
      </p:sp>
      <p:pic>
        <p:nvPicPr>
          <p:cNvPr id="43012" name="Picture 4" descr="黄秉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1" y="617388"/>
            <a:ext cx="1475462" cy="22718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8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847" y="1453022"/>
            <a:ext cx="7656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二、区域水文与水文地理的发展。郭敬辉中国第一张年径流图发表与谢家泽水文图集</a:t>
            </a:r>
          </a:p>
        </p:txBody>
      </p:sp>
    </p:spTree>
    <p:extLst>
      <p:ext uri="{BB962C8B-B14F-4D97-AF65-F5344CB8AC3E}">
        <p14:creationId xmlns:p14="http://schemas.microsoft.com/office/powerpoint/2010/main" val="18099744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2" y="719141"/>
            <a:ext cx="8351837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4583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53" y="218354"/>
            <a:ext cx="1631941" cy="3310560"/>
          </a:xfrm>
          <a:prstGeom prst="rect">
            <a:avLst/>
          </a:prstGeom>
        </p:spPr>
      </p:pic>
      <p:sp>
        <p:nvSpPr>
          <p:cNvPr id="3" name="文本框 4"/>
          <p:cNvSpPr txBox="1"/>
          <p:nvPr/>
        </p:nvSpPr>
        <p:spPr>
          <a:xfrm>
            <a:off x="1104122" y="3516393"/>
            <a:ext cx="75294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谢家泽</a:t>
            </a:r>
            <a:r>
              <a:rPr lang="en-US" altLang="zh-CN" sz="3200" b="1" dirty="0">
                <a:solidFill>
                  <a:srgbClr val="0000FF"/>
                </a:solidFill>
              </a:rPr>
              <a:t>(1911-1993)</a:t>
            </a:r>
            <a:r>
              <a:rPr lang="zh-CN" altLang="en-US" sz="3200" b="1" dirty="0">
                <a:solidFill>
                  <a:srgbClr val="0000FF"/>
                </a:solidFill>
              </a:rPr>
              <a:t>新中国工程水文奠基人。</a:t>
            </a:r>
            <a:r>
              <a:rPr lang="en-US" altLang="zh-CN" sz="3200" b="1" dirty="0">
                <a:solidFill>
                  <a:srgbClr val="0000FF"/>
                </a:solidFill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</a:rPr>
              <a:t>、第一届水利部水文局长，</a:t>
            </a:r>
            <a:r>
              <a:rPr lang="en-US" altLang="zh-CN" sz="3200" b="1" dirty="0">
                <a:solidFill>
                  <a:srgbClr val="0000FF"/>
                </a:solidFill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</a:rPr>
              <a:t>、负责编成全国水文图集。</a:t>
            </a:r>
            <a:r>
              <a:rPr lang="en-US" altLang="zh-CN" sz="3200" b="1" dirty="0">
                <a:solidFill>
                  <a:srgbClr val="0000FF"/>
                </a:solidFill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</a:rPr>
              <a:t>、与中科院地理所共同进行“大搞水平衡，攻破蒸发关”，建立官厅站。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9645" y="1478071"/>
            <a:ext cx="4330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谢家泽</a:t>
            </a:r>
            <a:r>
              <a:rPr lang="en-US" altLang="zh-CN" sz="4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(1911-1993)</a:t>
            </a:r>
            <a:r>
              <a:rPr lang="zh-CN" altLang="en-US" sz="4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，中国水科院前副院长</a:t>
            </a:r>
            <a:endParaRPr lang="zh-CN" altLang="en-US" sz="3600" dirty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6094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59" y="2242161"/>
            <a:ext cx="7459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1970</a:t>
            </a:r>
            <a:r>
              <a:rPr lang="zh-CN" altLang="en-US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年代后至</a:t>
            </a:r>
            <a:r>
              <a:rPr lang="en-US" altLang="zh-CN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世纪末，地球系统科学的提出，钱学森与黄秉维的陆地表层研究</a:t>
            </a:r>
          </a:p>
        </p:txBody>
      </p:sp>
    </p:spTree>
    <p:extLst>
      <p:ext uri="{BB962C8B-B14F-4D97-AF65-F5344CB8AC3E}">
        <p14:creationId xmlns:p14="http://schemas.microsoft.com/office/powerpoint/2010/main" val="10199540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51561" y="836615"/>
            <a:ext cx="5388027" cy="1107996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zh-CN" altLang="en-US" sz="4000" b="1" dirty="0" smtClean="0">
                <a:ln>
                  <a:noFill/>
                </a:ln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钱学森（</a:t>
            </a:r>
            <a:r>
              <a:rPr lang="en-US" altLang="zh-CN" sz="4000" b="1" dirty="0" smtClean="0">
                <a:ln>
                  <a:noFill/>
                </a:ln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1911-2009</a:t>
            </a:r>
            <a:r>
              <a:rPr lang="zh-CN" altLang="en-US" sz="4000" b="1" dirty="0" smtClean="0">
                <a:ln>
                  <a:noFill/>
                </a:ln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）论述地理学</a:t>
            </a:r>
          </a:p>
        </p:txBody>
      </p:sp>
      <p:sp>
        <p:nvSpPr>
          <p:cNvPr id="134147" name="Rectangle 3"/>
          <p:cNvSpPr>
            <a:spLocks noGrp="1"/>
          </p:cNvSpPr>
          <p:nvPr>
            <p:ph type="body" idx="4294967295"/>
          </p:nvPr>
        </p:nvSpPr>
        <p:spPr>
          <a:xfrm>
            <a:off x="1439468" y="2852740"/>
            <a:ext cx="7062575" cy="40872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钱学森：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1983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年建议创立“地球表层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学，</a:t>
            </a:r>
            <a:r>
              <a:rPr lang="en-US" altLang="zh-CN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1985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月又提出建立“地球表层学”下的新学科“数量地理学”的设想。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钱学森的这一学术思想对于我国地学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特别是地理学、环境科学等有关科学研究有很大指导意义。认为地理科学是自然科学和社会科学的汇合，地理科学是一个科学体系。</a:t>
            </a:r>
          </a:p>
        </p:txBody>
      </p:sp>
      <p:pic>
        <p:nvPicPr>
          <p:cNvPr id="134148" name="Picture 4" descr="ac4bd11373f08202f40de5754bfbfbedaa641b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3" y="404819"/>
            <a:ext cx="1173956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3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7_Silverlight_template">
  <a:themeElements>
    <a:clrScheme name="Custom 10">
      <a:dk1>
        <a:srgbClr val="000000"/>
      </a:dk1>
      <a:lt1>
        <a:srgbClr val="FFFFFF"/>
      </a:lt1>
      <a:dk2>
        <a:srgbClr val="125CA7"/>
      </a:dk2>
      <a:lt2>
        <a:srgbClr val="E5F1F7"/>
      </a:lt2>
      <a:accent1>
        <a:srgbClr val="BFE7F7"/>
      </a:accent1>
      <a:accent2>
        <a:srgbClr val="54B0E2"/>
      </a:accent2>
      <a:accent3>
        <a:srgbClr val="E8E8E2"/>
      </a:accent3>
      <a:accent4>
        <a:srgbClr val="C7C7BD"/>
      </a:accent4>
      <a:accent5>
        <a:srgbClr val="817C77"/>
      </a:accent5>
      <a:accent6>
        <a:srgbClr val="F47E3F"/>
      </a:accent6>
      <a:hlink>
        <a:srgbClr val="54B0E2"/>
      </a:hlink>
      <a:folHlink>
        <a:srgbClr val="F47E3F"/>
      </a:folHlink>
    </a:clrScheme>
    <a:fontScheme name="17_Silverlight_template">
      <a:majorFont>
        <a:latin typeface="Segoe Light"/>
        <a:ea typeface=""/>
        <a:cs typeface="Arial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726</Words>
  <Application>Microsoft Office PowerPoint</Application>
  <PresentationFormat>全屏显示(4:3)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17_Silverlight_template</vt:lpstr>
      <vt:lpstr>PowerPoint 演示文稿</vt:lpstr>
      <vt:lpstr>PowerPoint 演示文稿</vt:lpstr>
      <vt:lpstr>竺可桢(1890－1974)倡导：                                               地理学水文研究，同时倡导为农业服务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钱学森（1911-2009）论述地理学</vt:lpstr>
      <vt:lpstr>黄秉维论地理学与陆地表层系统研究</vt:lpstr>
      <vt:lpstr>PowerPoint 演示文稿</vt:lpstr>
      <vt:lpstr>黄秉维论地球表层系统科学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liucm</dc:creator>
  <cp:lastModifiedBy>李占杰</cp:lastModifiedBy>
  <cp:revision>3</cp:revision>
  <dcterms:created xsi:type="dcterms:W3CDTF">2019-09-05T10:28:37Z</dcterms:created>
  <dcterms:modified xsi:type="dcterms:W3CDTF">2019-09-06T08:32:47Z</dcterms:modified>
</cp:coreProperties>
</file>